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8288000" cy="10287000"/>
  <p:notesSz cx="6858000" cy="9144000"/>
  <p:embeddedFontLst>
    <p:embeddedFont>
      <p:font typeface="Bricolage Grotesque" panose="020B0604020202020204" charset="0"/>
      <p:regular r:id="rId15"/>
    </p:embeddedFont>
    <p:embeddedFont>
      <p:font typeface="Bricolage Grotesque Bold" panose="020B0604020202020204" charset="0"/>
      <p:regular r:id="rId16"/>
    </p:embeddedFont>
    <p:embeddedFont>
      <p:font typeface="Cinzel Decorative Bold" panose="020B0604020202020204" charset="0"/>
      <p:regular r:id="rId17"/>
    </p:embeddedFon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  <p:embeddedFont>
      <p:font typeface="Montserrat Bold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9407" y="4631046"/>
            <a:ext cx="6031608" cy="60316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14845" y="1188931"/>
            <a:ext cx="1991544" cy="19915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43659" y="4214522"/>
            <a:ext cx="3185721" cy="31857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74321" y="3571146"/>
            <a:ext cx="13877383" cy="223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5395" b="1">
                <a:solidFill>
                  <a:srgbClr val="0097B2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Walmart Sales &amp; Customer </a:t>
            </a:r>
          </a:p>
          <a:p>
            <a:pPr algn="ctr">
              <a:lnSpc>
                <a:spcPts val="4316"/>
              </a:lnSpc>
            </a:pPr>
            <a:endParaRPr lang="en-US" sz="5395" b="1">
              <a:solidFill>
                <a:srgbClr val="0097B2"/>
              </a:solidFill>
              <a:latin typeface="Cinzel Decorative Bold"/>
              <a:ea typeface="Cinzel Decorative Bold"/>
              <a:cs typeface="Cinzel Decorative Bold"/>
              <a:sym typeface="Cinzel Decorative Bold"/>
            </a:endParaRPr>
          </a:p>
          <a:p>
            <a:pPr algn="ctr">
              <a:lnSpc>
                <a:spcPts val="4316"/>
              </a:lnSpc>
            </a:pPr>
            <a:r>
              <a:rPr lang="en-US" sz="5395" b="1">
                <a:solidFill>
                  <a:srgbClr val="0097B2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Insights Analysis</a:t>
            </a:r>
          </a:p>
          <a:p>
            <a:pPr algn="ctr">
              <a:lnSpc>
                <a:spcPts val="4316"/>
              </a:lnSpc>
            </a:pPr>
            <a:endParaRPr lang="en-US" sz="5395" b="1">
              <a:solidFill>
                <a:srgbClr val="0097B2"/>
              </a:solidFill>
              <a:latin typeface="Cinzel Decorative Bold"/>
              <a:ea typeface="Cinzel Decorative Bold"/>
              <a:cs typeface="Cinzel Decorative Bold"/>
              <a:sym typeface="Cinzel Decorative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163679" y="7797695"/>
            <a:ext cx="884434" cy="884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37343" y="82681"/>
            <a:ext cx="1892038" cy="18920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344946" y="6400189"/>
            <a:ext cx="884434" cy="884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7067" y="3608432"/>
            <a:ext cx="3070135" cy="307013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-290122" y="943209"/>
            <a:ext cx="6179058" cy="8229600"/>
          </a:xfrm>
          <a:custGeom>
            <a:avLst/>
            <a:gdLst/>
            <a:ahLst/>
            <a:cxnLst/>
            <a:rect l="l" t="t" r="r" b="b"/>
            <a:pathLst>
              <a:path w="6179058" h="8229600">
                <a:moveTo>
                  <a:pt x="0" y="0"/>
                </a:moveTo>
                <a:lnTo>
                  <a:pt x="6179058" y="0"/>
                </a:lnTo>
                <a:lnTo>
                  <a:pt x="6179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010919" y="1983456"/>
            <a:ext cx="3576977" cy="6320087"/>
            <a:chOff x="0" y="0"/>
            <a:chExt cx="1018337" cy="179927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8337" cy="1799279"/>
            </a:xfrm>
            <a:custGeom>
              <a:avLst/>
              <a:gdLst/>
              <a:ahLst/>
              <a:cxnLst/>
              <a:rect l="l" t="t" r="r" b="b"/>
              <a:pathLst>
                <a:path w="1018337" h="1799279">
                  <a:moveTo>
                    <a:pt x="0" y="0"/>
                  </a:moveTo>
                  <a:lnTo>
                    <a:pt x="1018337" y="0"/>
                  </a:lnTo>
                  <a:lnTo>
                    <a:pt x="1018337" y="1799279"/>
                  </a:lnTo>
                  <a:lnTo>
                    <a:pt x="0" y="1799279"/>
                  </a:lnTo>
                  <a:close/>
                </a:path>
              </a:pathLst>
            </a:custGeom>
            <a:blipFill>
              <a:blip r:embed="rId3"/>
              <a:stretch>
                <a:fillRect l="-8859" r="-8859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19822" y="543691"/>
            <a:ext cx="7734539" cy="9199619"/>
            <a:chOff x="0" y="0"/>
            <a:chExt cx="1836518" cy="21843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6518" cy="2184392"/>
            </a:xfrm>
            <a:custGeom>
              <a:avLst/>
              <a:gdLst/>
              <a:ahLst/>
              <a:cxnLst/>
              <a:rect l="l" t="t" r="r" b="b"/>
              <a:pathLst>
                <a:path w="1836518" h="2184392">
                  <a:moveTo>
                    <a:pt x="0" y="0"/>
                  </a:moveTo>
                  <a:lnTo>
                    <a:pt x="1836518" y="0"/>
                  </a:lnTo>
                  <a:lnTo>
                    <a:pt x="1836518" y="2184392"/>
                  </a:lnTo>
                  <a:lnTo>
                    <a:pt x="0" y="2184392"/>
                  </a:lnTo>
                  <a:close/>
                </a:path>
              </a:pathLst>
            </a:custGeom>
            <a:blipFill>
              <a:blip r:embed="rId2"/>
              <a:stretch>
                <a:fillRect t="-2427" b="-2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9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Top 5 Customers by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Volume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2026" y="2292789"/>
            <a:ext cx="5935695" cy="929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225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3016"/>
              </a:lnSpc>
            </a:pPr>
            <a:endParaRPr lang="en-US" sz="3225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6308" lvl="1" indent="-263154" algn="l">
              <a:lnSpc>
                <a:spcPts val="2779"/>
              </a:lnSpc>
              <a:buFont typeface="Arial"/>
              <a:buChar char="•"/>
            </a:pPr>
            <a:r>
              <a:rPr lang="en-US" sz="2437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Each Customer ID's total sales (SUM(Total)) are calculated, and the top 5 customers who have produced the most sales revenue are chosen after they are ranked in descending order of revenue. </a:t>
            </a:r>
          </a:p>
          <a:p>
            <a:pPr algn="l">
              <a:lnSpc>
                <a:spcPts val="2779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9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6308" lvl="1" indent="-263154" algn="l">
              <a:lnSpc>
                <a:spcPts val="2779"/>
              </a:lnSpc>
              <a:buFont typeface="Arial"/>
              <a:buChar char="•"/>
            </a:pPr>
            <a:r>
              <a:rPr lang="en-US" sz="2437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These consumers are Walmart's biggest sources of income, thus they should be given special attention, loyalty benefits, and tailored advertising campaigns. </a:t>
            </a:r>
          </a:p>
          <a:p>
            <a:pPr algn="l">
              <a:lnSpc>
                <a:spcPts val="2551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37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r>
              <a:rPr lang="en-US" sz="24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 Ask ChatGPT </a:t>
            </a:r>
          </a:p>
          <a:p>
            <a:pPr algn="l">
              <a:lnSpc>
                <a:spcPts val="2887"/>
              </a:lnSpc>
            </a:pPr>
            <a:endParaRPr lang="en-US" sz="2434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16934" y="484954"/>
            <a:ext cx="8856580" cy="8854048"/>
            <a:chOff x="0" y="0"/>
            <a:chExt cx="2206524" cy="2205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6524" cy="2205893"/>
            </a:xfrm>
            <a:custGeom>
              <a:avLst/>
              <a:gdLst/>
              <a:ahLst/>
              <a:cxnLst/>
              <a:rect l="l" t="t" r="r" b="b"/>
              <a:pathLst>
                <a:path w="2206524" h="2205893">
                  <a:moveTo>
                    <a:pt x="0" y="0"/>
                  </a:moveTo>
                  <a:lnTo>
                    <a:pt x="2206524" y="0"/>
                  </a:lnTo>
                  <a:lnTo>
                    <a:pt x="2206524" y="2205893"/>
                  </a:lnTo>
                  <a:lnTo>
                    <a:pt x="0" y="2205893"/>
                  </a:lnTo>
                  <a:close/>
                </a:path>
              </a:pathLst>
            </a:custGeom>
            <a:blipFill>
              <a:blip r:embed="rId2"/>
              <a:stretch>
                <a:fillRect l="-1100" r="-11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10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Sales Trends by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Day of the Week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2026" y="2292789"/>
            <a:ext cx="5935695" cy="861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225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3016"/>
              </a:lnSpc>
            </a:pPr>
            <a:endParaRPr lang="en-US" sz="3225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day (such as Monday or Tuesday) from the invoice date is extracted by the query using DAYNAME().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It then: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Determines the daily sales total.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Adds up all of the revenue.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The results are arranged in descending order by total sales. </a:t>
            </a:r>
          </a:p>
          <a:p>
            <a:pPr algn="l">
              <a:lnSpc>
                <a:spcPts val="2736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75"/>
              </a:lnSpc>
            </a:pPr>
            <a:r>
              <a:rPr lang="en-US" sz="2434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887"/>
              </a:lnSpc>
            </a:pPr>
            <a:endParaRPr lang="en-US" sz="2434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990" y="2475884"/>
            <a:ext cx="15714020" cy="6958386"/>
          </a:xfrm>
          <a:custGeom>
            <a:avLst/>
            <a:gdLst/>
            <a:ahLst/>
            <a:cxnLst/>
            <a:rect l="l" t="t" r="r" b="b"/>
            <a:pathLst>
              <a:path w="15714020" h="6958386">
                <a:moveTo>
                  <a:pt x="0" y="0"/>
                </a:moveTo>
                <a:lnTo>
                  <a:pt x="15714020" y="0"/>
                </a:lnTo>
                <a:lnTo>
                  <a:pt x="15714020" y="6958386"/>
                </a:lnTo>
                <a:lnTo>
                  <a:pt x="0" y="6958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4" r="-29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3092" y="1295400"/>
            <a:ext cx="15867469" cy="76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Walmart Sales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9840" y="2149955"/>
            <a:ext cx="2999351" cy="29993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33203" y="3316034"/>
            <a:ext cx="7055617" cy="15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89516" y="4760679"/>
            <a:ext cx="4990576" cy="15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id="7" name="Group 7"/>
          <p:cNvGrpSpPr/>
          <p:nvPr/>
        </p:nvGrpSpPr>
        <p:grpSpPr>
          <a:xfrm rot="-7357214">
            <a:off x="10690988" y="3451709"/>
            <a:ext cx="1931597" cy="1931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2646" y="7693155"/>
            <a:ext cx="18390619" cy="1068974"/>
            <a:chOff x="0" y="0"/>
            <a:chExt cx="4843620" cy="2815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43620" cy="281540"/>
            </a:xfrm>
            <a:custGeom>
              <a:avLst/>
              <a:gdLst/>
              <a:ahLst/>
              <a:cxnLst/>
              <a:rect l="l" t="t" r="r" b="b"/>
              <a:pathLst>
                <a:path w="4843620" h="281540">
                  <a:moveTo>
                    <a:pt x="0" y="0"/>
                  </a:moveTo>
                  <a:lnTo>
                    <a:pt x="4843620" y="0"/>
                  </a:lnTo>
                  <a:lnTo>
                    <a:pt x="4843620" y="281540"/>
                  </a:lnTo>
                  <a:lnTo>
                    <a:pt x="0" y="281540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43620" cy="319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03061" y="7145564"/>
            <a:ext cx="5163485" cy="3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3061" b="1" i="1">
                <a:solidFill>
                  <a:srgbClr val="2409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BY  RASHI SINGH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93584" y="171818"/>
            <a:ext cx="10655013" cy="9467649"/>
            <a:chOff x="0" y="0"/>
            <a:chExt cx="1667746" cy="14818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7746" cy="1481897"/>
            </a:xfrm>
            <a:custGeom>
              <a:avLst/>
              <a:gdLst/>
              <a:ahLst/>
              <a:cxnLst/>
              <a:rect l="l" t="t" r="r" b="b"/>
              <a:pathLst>
                <a:path w="1667746" h="1481897">
                  <a:moveTo>
                    <a:pt x="0" y="0"/>
                  </a:moveTo>
                  <a:lnTo>
                    <a:pt x="1667746" y="0"/>
                  </a:lnTo>
                  <a:lnTo>
                    <a:pt x="1667746" y="1481897"/>
                  </a:lnTo>
                  <a:lnTo>
                    <a:pt x="0" y="1481897"/>
                  </a:lnTo>
                  <a:close/>
                </a:path>
              </a:pathLst>
            </a:custGeom>
            <a:blipFill>
              <a:blip r:embed="rId2"/>
              <a:stretch>
                <a:fillRect t="-950" b="-95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6600" y="-949152"/>
            <a:ext cx="6870303" cy="2629778"/>
            <a:chOff x="0" y="0"/>
            <a:chExt cx="1809462" cy="69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9462" cy="692616"/>
            </a:xfrm>
            <a:custGeom>
              <a:avLst/>
              <a:gdLst/>
              <a:ahLst/>
              <a:cxnLst/>
              <a:rect l="l" t="t" r="r" b="b"/>
              <a:pathLst>
                <a:path w="1809462" h="692616">
                  <a:moveTo>
                    <a:pt x="0" y="0"/>
                  </a:moveTo>
                  <a:lnTo>
                    <a:pt x="1809462" y="0"/>
                  </a:lnTo>
                  <a:lnTo>
                    <a:pt x="1809462" y="692616"/>
                  </a:lnTo>
                  <a:lnTo>
                    <a:pt x="0" y="692616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09462" cy="73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 : 1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Identifying the Top Branch by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Growth 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39" y="2496119"/>
            <a:ext cx="7309194" cy="521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3124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3561"/>
              </a:lnSpc>
            </a:pPr>
            <a:endParaRPr lang="en-US" sz="3124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51384" lvl="1" indent="-275692" algn="l">
              <a:lnSpc>
                <a:spcPts val="2911"/>
              </a:lnSpc>
              <a:buFont typeface="Arial"/>
              <a:buChar char="•"/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 A showed a positive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average growth rate of </a:t>
            </a:r>
            <a:r>
              <a:rPr lang="en-US" sz="2553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+2%</a:t>
            </a: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making it the top-performing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 in terms of month-on-month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sales expansion.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</a:p>
          <a:p>
            <a:pPr marL="529794" lvl="1" indent="-264897" algn="l">
              <a:lnSpc>
                <a:spcPts val="2797"/>
              </a:lnSpc>
              <a:buFont typeface="Arial"/>
              <a:buChar char="•"/>
            </a:pPr>
            <a:r>
              <a:rPr lang="en-US" sz="24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Branches B and C both experienced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negative average growth rate of -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3%, indicating a consistent decline </a:t>
            </a:r>
          </a:p>
          <a:p>
            <a:pPr algn="l">
              <a:lnSpc>
                <a:spcPts val="2911"/>
              </a:lnSpc>
            </a:pPr>
            <a:r>
              <a:rPr lang="en-US" sz="2553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 sales over the period.</a:t>
            </a:r>
          </a:p>
          <a:p>
            <a:pPr algn="l">
              <a:lnSpc>
                <a:spcPts val="2781"/>
              </a:lnSpc>
            </a:pPr>
            <a:endParaRPr lang="en-US" sz="2553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781"/>
              </a:lnSpc>
            </a:pPr>
            <a:endParaRPr lang="en-US" sz="2553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93584" y="171818"/>
            <a:ext cx="10655013" cy="9467649"/>
            <a:chOff x="0" y="0"/>
            <a:chExt cx="1667746" cy="14818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7746" cy="1481897"/>
            </a:xfrm>
            <a:custGeom>
              <a:avLst/>
              <a:gdLst/>
              <a:ahLst/>
              <a:cxnLst/>
              <a:rect l="l" t="t" r="r" b="b"/>
              <a:pathLst>
                <a:path w="1667746" h="1481897">
                  <a:moveTo>
                    <a:pt x="0" y="0"/>
                  </a:moveTo>
                  <a:lnTo>
                    <a:pt x="1667746" y="0"/>
                  </a:lnTo>
                  <a:lnTo>
                    <a:pt x="1667746" y="1481897"/>
                  </a:lnTo>
                  <a:lnTo>
                    <a:pt x="0" y="1481897"/>
                  </a:lnTo>
                  <a:close/>
                </a:path>
              </a:pathLst>
            </a:custGeom>
            <a:blipFill>
              <a:blip r:embed="rId2"/>
              <a:stretch>
                <a:fillRect t="-3917" b="-391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837" y="-949152"/>
            <a:ext cx="6896397" cy="2511486"/>
            <a:chOff x="0" y="0"/>
            <a:chExt cx="1816335" cy="6614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6335" cy="661461"/>
            </a:xfrm>
            <a:custGeom>
              <a:avLst/>
              <a:gdLst/>
              <a:ahLst/>
              <a:cxnLst/>
              <a:rect l="l" t="t" r="r" b="b"/>
              <a:pathLst>
                <a:path w="1816335" h="661461">
                  <a:moveTo>
                    <a:pt x="0" y="0"/>
                  </a:moveTo>
                  <a:lnTo>
                    <a:pt x="1816335" y="0"/>
                  </a:lnTo>
                  <a:lnTo>
                    <a:pt x="1816335" y="661461"/>
                  </a:lnTo>
                  <a:lnTo>
                    <a:pt x="0" y="661461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16335" cy="699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50793" y="80547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2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the Most Profitable Product Line for Each Branch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0519" y="2857079"/>
            <a:ext cx="6406383" cy="459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12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3121"/>
              </a:lnSpc>
            </a:pPr>
            <a:endParaRPr lang="en-US" sz="312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 A: Highest profit from Home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and Lifestyle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 B: Most profit from Sports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and Travel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Branch C: Top earnings from Food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and Beverages</a:t>
            </a:r>
          </a:p>
          <a:p>
            <a:pPr algn="l">
              <a:lnSpc>
                <a:spcPts val="2551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437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437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93584" y="171818"/>
            <a:ext cx="10655013" cy="9467649"/>
            <a:chOff x="0" y="0"/>
            <a:chExt cx="1667746" cy="14818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7746" cy="1481897"/>
            </a:xfrm>
            <a:custGeom>
              <a:avLst/>
              <a:gdLst/>
              <a:ahLst/>
              <a:cxnLst/>
              <a:rect l="l" t="t" r="r" b="b"/>
              <a:pathLst>
                <a:path w="1667746" h="1481897">
                  <a:moveTo>
                    <a:pt x="0" y="0"/>
                  </a:moveTo>
                  <a:lnTo>
                    <a:pt x="1667746" y="0"/>
                  </a:lnTo>
                  <a:lnTo>
                    <a:pt x="1667746" y="1481897"/>
                  </a:lnTo>
                  <a:lnTo>
                    <a:pt x="0" y="1481897"/>
                  </a:lnTo>
                  <a:close/>
                </a:path>
              </a:pathLst>
            </a:custGeom>
            <a:blipFill>
              <a:blip r:embed="rId2"/>
              <a:stretch>
                <a:fillRect t="-7101" b="-710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80285" y="-949152"/>
            <a:ext cx="6889950" cy="2753858"/>
            <a:chOff x="0" y="0"/>
            <a:chExt cx="1814637" cy="7252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4637" cy="725296"/>
            </a:xfrm>
            <a:custGeom>
              <a:avLst/>
              <a:gdLst/>
              <a:ahLst/>
              <a:cxnLst/>
              <a:rect l="l" t="t" r="r" b="b"/>
              <a:pathLst>
                <a:path w="1814637" h="725296">
                  <a:moveTo>
                    <a:pt x="0" y="0"/>
                  </a:moveTo>
                  <a:lnTo>
                    <a:pt x="1814637" y="0"/>
                  </a:lnTo>
                  <a:lnTo>
                    <a:pt x="1814637" y="725296"/>
                  </a:lnTo>
                  <a:lnTo>
                    <a:pt x="0" y="725296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14637" cy="763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0285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3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 Customer Segmentation Based on  Spending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5571" y="2660757"/>
            <a:ext cx="5161708" cy="609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12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2515"/>
              </a:lnSpc>
            </a:pPr>
            <a:endParaRPr lang="en-US" sz="312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Walmart segmented customers based on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total spending: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High Spenders (&gt; ₹22,000): Strong loyal buyers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Medium Spenders (₹20,000– ₹22,000): Consistent shoppers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Low Spenders (&lt; ₹20,000): Casual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  or occasional buyers</a:t>
            </a:r>
          </a:p>
          <a:p>
            <a:pPr algn="l">
              <a:lnSpc>
                <a:spcPts val="2056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1964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1964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46495" y="171818"/>
            <a:ext cx="10175263" cy="9272632"/>
            <a:chOff x="0" y="0"/>
            <a:chExt cx="1659464" cy="15122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9464" cy="1512256"/>
            </a:xfrm>
            <a:custGeom>
              <a:avLst/>
              <a:gdLst/>
              <a:ahLst/>
              <a:cxnLst/>
              <a:rect l="l" t="t" r="r" b="b"/>
              <a:pathLst>
                <a:path w="1659464" h="1512256">
                  <a:moveTo>
                    <a:pt x="0" y="0"/>
                  </a:moveTo>
                  <a:lnTo>
                    <a:pt x="1659464" y="0"/>
                  </a:lnTo>
                  <a:lnTo>
                    <a:pt x="1659464" y="1512256"/>
                  </a:lnTo>
                  <a:lnTo>
                    <a:pt x="0" y="1512256"/>
                  </a:lnTo>
                  <a:close/>
                </a:path>
              </a:pathLst>
            </a:custGeom>
            <a:blipFill>
              <a:blip r:embed="rId2"/>
              <a:stretch>
                <a:fillRect t="-577" b="-57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4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Detecting Anomalies In Sales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5640" y="2595745"/>
            <a:ext cx="5618473" cy="681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3145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2737"/>
              </a:lnSpc>
            </a:pPr>
            <a:endParaRPr lang="en-US" sz="3145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17841" lvl="1" indent="-258921" algn="l">
              <a:lnSpc>
                <a:spcPts val="2734"/>
              </a:lnSpc>
              <a:buFont typeface="Arial"/>
              <a:buChar char="•"/>
            </a:pPr>
            <a:r>
              <a:rPr lang="en-US" sz="2398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identify unusual transactions (extremely high or very low totals) inside each product, Walmart examined sales data. </a:t>
            </a:r>
          </a:p>
          <a:p>
            <a:pPr algn="l">
              <a:lnSpc>
                <a:spcPts val="2734"/>
              </a:lnSpc>
            </a:pPr>
            <a:endParaRPr lang="en-US" sz="2398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17841" lvl="1" indent="-258921" algn="l">
              <a:lnSpc>
                <a:spcPts val="2734"/>
              </a:lnSpc>
              <a:buFont typeface="Arial"/>
              <a:buChar char="•"/>
            </a:pPr>
            <a:r>
              <a:rPr lang="en-US" sz="2398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Line using ±2 standard deviations from the mean, which are statistical thresholds. </a:t>
            </a:r>
          </a:p>
          <a:p>
            <a:pPr algn="l">
              <a:lnSpc>
                <a:spcPts val="2734"/>
              </a:lnSpc>
            </a:pPr>
            <a:endParaRPr lang="en-US" sz="2398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17841" lvl="1" indent="-258921" algn="l">
              <a:lnSpc>
                <a:spcPts val="2734"/>
              </a:lnSpc>
              <a:buFont typeface="Arial"/>
              <a:buChar char="•"/>
            </a:pPr>
            <a:r>
              <a:rPr lang="en-US" sz="2398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Unusually significant purchases were identified as "High Anomaly" in certain transactions. </a:t>
            </a:r>
          </a:p>
          <a:p>
            <a:pPr algn="l">
              <a:lnSpc>
                <a:spcPts val="2734"/>
              </a:lnSpc>
            </a:pPr>
            <a:endParaRPr lang="en-US" sz="2398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17841" lvl="1" indent="-258921" algn="l">
              <a:lnSpc>
                <a:spcPts val="2734"/>
              </a:lnSpc>
              <a:buFont typeface="Arial"/>
              <a:buChar char="•"/>
            </a:pPr>
            <a:r>
              <a:rPr lang="en-US" sz="2398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Some purchases were classified as "Low Anomaly," meaning they were abnormally low. </a:t>
            </a:r>
          </a:p>
          <a:p>
            <a:pPr algn="l">
              <a:lnSpc>
                <a:spcPts val="2137"/>
              </a:lnSpc>
            </a:pPr>
            <a:endParaRPr lang="en-US" sz="2398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137"/>
              </a:lnSpc>
            </a:pPr>
            <a:endParaRPr lang="en-US" sz="2398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23122" y="511583"/>
            <a:ext cx="11122311" cy="8579624"/>
            <a:chOff x="0" y="0"/>
            <a:chExt cx="1667746" cy="1286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7746" cy="1286480"/>
            </a:xfrm>
            <a:custGeom>
              <a:avLst/>
              <a:gdLst/>
              <a:ahLst/>
              <a:cxnLst/>
              <a:rect l="l" t="t" r="r" b="b"/>
              <a:pathLst>
                <a:path w="1667746" h="1286480">
                  <a:moveTo>
                    <a:pt x="0" y="0"/>
                  </a:moveTo>
                  <a:lnTo>
                    <a:pt x="1667746" y="0"/>
                  </a:lnTo>
                  <a:lnTo>
                    <a:pt x="1667746" y="1286480"/>
                  </a:lnTo>
                  <a:lnTo>
                    <a:pt x="0" y="1286480"/>
                  </a:lnTo>
                  <a:close/>
                </a:path>
              </a:pathLst>
            </a:custGeom>
            <a:blipFill>
              <a:blip r:embed="rId2"/>
              <a:stretch>
                <a:fillRect l="-2507" r="-25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5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Popular Payment Methods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City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325" y="2683319"/>
            <a:ext cx="5987947" cy="56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12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2917"/>
              </a:lnSpc>
            </a:pPr>
            <a:endParaRPr lang="en-US" sz="312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Payments via eWallet are preferred in Mandalay and Yangon.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preference of Naypyitaw is Cash.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Greater digital usage is seen in Mandalay and Yangon, where there is a considerable preference for e-wallets.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Naypyitaw still depends on cash. </a:t>
            </a: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0095" y="164673"/>
            <a:ext cx="10408364" cy="9174328"/>
            <a:chOff x="0" y="0"/>
            <a:chExt cx="1568315" cy="13823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8315" cy="1382373"/>
            </a:xfrm>
            <a:custGeom>
              <a:avLst/>
              <a:gdLst/>
              <a:ahLst/>
              <a:cxnLst/>
              <a:rect l="l" t="t" r="r" b="b"/>
              <a:pathLst>
                <a:path w="1568315" h="1382373">
                  <a:moveTo>
                    <a:pt x="0" y="0"/>
                  </a:moveTo>
                  <a:lnTo>
                    <a:pt x="1568315" y="0"/>
                  </a:lnTo>
                  <a:lnTo>
                    <a:pt x="1568315" y="1382373"/>
                  </a:lnTo>
                  <a:lnTo>
                    <a:pt x="0" y="1382373"/>
                  </a:lnTo>
                  <a:close/>
                </a:path>
              </a:pathLst>
            </a:custGeom>
            <a:blipFill>
              <a:blip r:embed="rId2"/>
              <a:stretch>
                <a:fillRect t="-330" b="-3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6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Monthly Sales Distribution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Gender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325" y="2683319"/>
            <a:ext cx="5987947" cy="56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12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2917"/>
              </a:lnSpc>
            </a:pPr>
            <a:endParaRPr lang="en-US" sz="312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Monthly spending by female clients was consistently higher than that of male customers.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January 2019: Male: 57,153 | Female: 59,139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February 2019: Males: 40,884 | Female:  56,336 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March 2019: Male: 57,047 | Female: 52,408  </a:t>
            </a: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16934" y="23405"/>
            <a:ext cx="9845253" cy="10263595"/>
            <a:chOff x="0" y="0"/>
            <a:chExt cx="1568315" cy="1634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8315" cy="1634955"/>
            </a:xfrm>
            <a:custGeom>
              <a:avLst/>
              <a:gdLst/>
              <a:ahLst/>
              <a:cxnLst/>
              <a:rect l="l" t="t" r="r" b="b"/>
              <a:pathLst>
                <a:path w="1568315" h="1634955">
                  <a:moveTo>
                    <a:pt x="0" y="0"/>
                  </a:moveTo>
                  <a:lnTo>
                    <a:pt x="1568315" y="0"/>
                  </a:lnTo>
                  <a:lnTo>
                    <a:pt x="1568315" y="1634955"/>
                  </a:lnTo>
                  <a:lnTo>
                    <a:pt x="0" y="1634955"/>
                  </a:lnTo>
                  <a:close/>
                </a:path>
              </a:pathLst>
            </a:custGeom>
            <a:blipFill>
              <a:blip r:embed="rId2"/>
              <a:stretch>
                <a:fillRect t="-3183" b="-31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302688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14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7</a:t>
            </a:r>
          </a:p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Product Line by 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Type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5900" y="2702333"/>
            <a:ext cx="5987947" cy="525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312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2917"/>
              </a:lnSpc>
            </a:pPr>
            <a:endParaRPr lang="en-US" sz="312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each category of consumer (Member vs. Normal), the query determines which product line generates the highest revenue.</a:t>
            </a:r>
          </a:p>
          <a:p>
            <a:pPr algn="l">
              <a:lnSpc>
                <a:spcPts val="2793"/>
              </a:lnSpc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It ranks product lines by total revenue within each client group using SUM(Total). </a:t>
            </a:r>
          </a:p>
          <a:p>
            <a:pPr algn="l">
              <a:lnSpc>
                <a:spcPts val="2793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528956" lvl="1" indent="-264478" algn="l">
              <a:lnSpc>
                <a:spcPts val="2793"/>
              </a:lnSpc>
              <a:buFont typeface="Arial"/>
              <a:buChar char="•"/>
            </a:pPr>
            <a:r>
              <a:rPr lang="en-US" sz="2450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For every type, only the top product line is displayed. </a:t>
            </a: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2278"/>
              </a:lnSpc>
            </a:pPr>
            <a:endParaRPr lang="en-US" sz="2450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934" y="511583"/>
            <a:ext cx="10134687" cy="8932867"/>
            <a:chOff x="0" y="0"/>
            <a:chExt cx="2669218" cy="235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9218" cy="2352689"/>
            </a:xfrm>
            <a:custGeom>
              <a:avLst/>
              <a:gdLst/>
              <a:ahLst/>
              <a:cxnLst/>
              <a:rect l="l" t="t" r="r" b="b"/>
              <a:pathLst>
                <a:path w="2669218" h="2352689">
                  <a:moveTo>
                    <a:pt x="0" y="0"/>
                  </a:moveTo>
                  <a:lnTo>
                    <a:pt x="2669218" y="0"/>
                  </a:lnTo>
                  <a:lnTo>
                    <a:pt x="2669218" y="2352689"/>
                  </a:lnTo>
                  <a:lnTo>
                    <a:pt x="0" y="235268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69218" cy="239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26072" y="601680"/>
            <a:ext cx="7178720" cy="8538517"/>
            <a:chOff x="0" y="0"/>
            <a:chExt cx="1836518" cy="21843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6518" cy="2184392"/>
            </a:xfrm>
            <a:custGeom>
              <a:avLst/>
              <a:gdLst/>
              <a:ahLst/>
              <a:cxnLst/>
              <a:rect l="l" t="t" r="r" b="b"/>
              <a:pathLst>
                <a:path w="1836518" h="2184392">
                  <a:moveTo>
                    <a:pt x="0" y="0"/>
                  </a:moveTo>
                  <a:lnTo>
                    <a:pt x="1836518" y="0"/>
                  </a:lnTo>
                  <a:lnTo>
                    <a:pt x="1836518" y="2184392"/>
                  </a:lnTo>
                  <a:lnTo>
                    <a:pt x="0" y="2184392"/>
                  </a:lnTo>
                  <a:close/>
                </a:path>
              </a:pathLst>
            </a:custGeom>
            <a:blipFill>
              <a:blip r:embed="rId2"/>
              <a:stretch>
                <a:fillRect l="-63" r="-6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-949152"/>
            <a:ext cx="7070235" cy="2868211"/>
            <a:chOff x="0" y="0"/>
            <a:chExt cx="1862119" cy="755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119" cy="755414"/>
            </a:xfrm>
            <a:custGeom>
              <a:avLst/>
              <a:gdLst/>
              <a:ahLst/>
              <a:cxnLst/>
              <a:rect l="l" t="t" r="r" b="b"/>
              <a:pathLst>
                <a:path w="1862119" h="755414">
                  <a:moveTo>
                    <a:pt x="0" y="0"/>
                  </a:moveTo>
                  <a:lnTo>
                    <a:pt x="1862119" y="0"/>
                  </a:lnTo>
                  <a:lnTo>
                    <a:pt x="1862119" y="755414"/>
                  </a:lnTo>
                  <a:lnTo>
                    <a:pt x="0" y="755414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119" cy="79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015" y="8724808"/>
            <a:ext cx="2155070" cy="21550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05952" y="1290900"/>
            <a:ext cx="1256320" cy="125632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783711" y="9339001"/>
            <a:ext cx="1122575" cy="924593"/>
          </a:xfrm>
          <a:custGeom>
            <a:avLst/>
            <a:gdLst/>
            <a:ahLst/>
            <a:cxnLst/>
            <a:rect l="l" t="t" r="r" b="b"/>
            <a:pathLst>
              <a:path w="1122575" h="924593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446495" y="9444450"/>
            <a:ext cx="1256320" cy="125632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105143"/>
            <a:ext cx="7219747" cy="98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Task: 8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Identifying Repeat Customers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325" y="2756770"/>
            <a:ext cx="6295910" cy="405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280" b="1">
                <a:solidFill>
                  <a:srgbClr val="24096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Analysis</a:t>
            </a:r>
          </a:p>
          <a:p>
            <a:pPr algn="l">
              <a:lnSpc>
                <a:spcPts val="3067"/>
              </a:lnSpc>
            </a:pPr>
            <a:endParaRPr lang="en-US" sz="3280" b="1">
              <a:solidFill>
                <a:srgbClr val="24096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algn="l">
              <a:lnSpc>
                <a:spcPts val="2822"/>
              </a:lnSpc>
            </a:pPr>
            <a:r>
              <a:rPr lang="en-US" sz="2476">
                <a:solidFill>
                  <a:srgbClr val="24096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Repeat customers are listed in the query, arranged by frequency of purchases. The discovery of 15 repeat customers in a 30-day span suggests a group of very interested and devoted customers who come back regularly, indicating high levels of satisfaction with Walmart's offerings, costs, or customer service. </a:t>
            </a:r>
          </a:p>
          <a:p>
            <a:pPr algn="l">
              <a:lnSpc>
                <a:spcPts val="2936"/>
              </a:lnSpc>
            </a:pPr>
            <a:endParaRPr lang="en-US" sz="2476">
              <a:solidFill>
                <a:srgbClr val="24096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623</Words>
  <Application>Microsoft Office PowerPoint</Application>
  <PresentationFormat>Custom</PresentationFormat>
  <Paragraphs>142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Cinzel Decorative Bold</vt:lpstr>
      <vt:lpstr>Arial</vt:lpstr>
      <vt:lpstr>Bricolage Grotesque Bold</vt:lpstr>
      <vt:lpstr>Montserrat Bold Italics</vt:lpstr>
      <vt:lpstr>Montserrat</vt:lpstr>
      <vt:lpstr>Montserrat Bold</vt:lpstr>
      <vt:lpstr>Bricolage Grotesque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Minimalist Business Development Presentation</dc:title>
  <cp:lastModifiedBy>Rashi Singh</cp:lastModifiedBy>
  <cp:revision>3</cp:revision>
  <dcterms:created xsi:type="dcterms:W3CDTF">2006-08-16T00:00:00Z</dcterms:created>
  <dcterms:modified xsi:type="dcterms:W3CDTF">2025-08-25T06:12:22Z</dcterms:modified>
  <dc:identifier>DAGvZgTbnjs</dc:identifier>
</cp:coreProperties>
</file>